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7" r:id="rId2"/>
    <p:sldMasterId id="2147483695" r:id="rId3"/>
    <p:sldMasterId id="2147483707" r:id="rId4"/>
    <p:sldMasterId id="2147483745" r:id="rId5"/>
    <p:sldMasterId id="2147483734" r:id="rId6"/>
  </p:sldMasterIdLst>
  <p:notesMasterIdLst>
    <p:notesMasterId r:id="rId11"/>
  </p:notesMasterIdLst>
  <p:handoutMasterIdLst>
    <p:handoutMasterId r:id="rId12"/>
  </p:handoutMasterIdLst>
  <p:sldIdLst>
    <p:sldId id="262" r:id="rId7"/>
    <p:sldId id="260" r:id="rId8"/>
    <p:sldId id="261" r:id="rId9"/>
    <p:sldId id="264" r:id="rId10"/>
  </p:sldIdLst>
  <p:sldSz cx="12192000" cy="6858000"/>
  <p:notesSz cx="6858000" cy="9144000"/>
  <p:custDataLst>
    <p:tags r:id="rId1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CD5"/>
    <a:srgbClr val="80A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Mørkt layout 1 - Markerin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llemlayout 1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58"/>
  </p:normalViewPr>
  <p:slideViewPr>
    <p:cSldViewPr snapToGrid="0" snapToObjects="1">
      <p:cViewPr varScale="1">
        <p:scale>
          <a:sx n="112" d="100"/>
          <a:sy n="112" d="100"/>
        </p:scale>
        <p:origin x="55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9E35A5F4-6EC7-8848-A031-B57FE563C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F135E3A-EB87-8240-8865-811B4CFEF6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7EA4C-B4F0-B845-90E0-8EEEFE39409D}" type="datetimeFigureOut">
              <a:rPr lang="en-GB" smtClean="0"/>
              <a:t>29/01/2025</a:t>
            </a:fld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35726D-4AE3-304E-BDC9-5F9DAFDB49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10C2763-C4D9-E145-8CE4-60EDB3AFDD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E6AD-1B14-4049-BAF1-93EB13CB46CE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70E69-F454-044F-8253-34B6B3C497B5}" type="datetimeFigureOut">
              <a:rPr lang="en-GB" smtClean="0"/>
              <a:t>29/01/2025</a:t>
            </a:fld>
            <a:endParaRPr lang="en-GB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348F3-224C-C942-AF8C-1E00136CFF68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49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B6DA7C2B-35B3-844E-8E9E-DE4C37B20A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6" name="Undertitel 2">
            <a:extLst>
              <a:ext uri="{FF2B5EF4-FFF2-40B4-BE49-F238E27FC236}">
                <a16:creationId xmlns:a16="http://schemas.microsoft.com/office/drawing/2014/main" id="{10631718-DD31-B947-A2C1-959EA388A4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7C456C-0823-BA43-8C3A-63F096182AAC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31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52578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7B2C090-B4C0-5A41-9982-8129A10D3A3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04386" y="1579418"/>
            <a:ext cx="4949414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410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981" userDrawn="1">
          <p15:clr>
            <a:srgbClr val="FBAE40"/>
          </p15:clr>
        </p15:guide>
        <p15:guide id="4" pos="4021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52578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Pladsholder til billede 4">
            <a:extLst>
              <a:ext uri="{FF2B5EF4-FFF2-40B4-BE49-F238E27FC236}">
                <a16:creationId xmlns:a16="http://schemas.microsoft.com/office/drawing/2014/main" id="{D36D81E9-9212-6545-8EED-47324FD9B7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57769" y="1579418"/>
            <a:ext cx="4996031" cy="4478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Drag and drop image here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28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399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pos="529" userDrawn="1">
          <p15:clr>
            <a:srgbClr val="FBAE40"/>
          </p15:clr>
        </p15:guide>
        <p15:guide id="6" orient="horz" pos="98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85E8FE13-6BF2-524A-BEA1-7D0B0FBF4C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8200" y="1579418"/>
            <a:ext cx="10515600" cy="4478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Drag and drop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897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orient="horz" pos="9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4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0801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872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38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orient="horz" pos="98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Full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3974A56-25A7-CC4E-86AD-2993A19DE9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84563" y="462014"/>
            <a:ext cx="8707437" cy="5554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CE121AD-E73C-8048-BDC2-7A295DA1B5CF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itel 12"/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838200" y="2517289"/>
            <a:ext cx="2646363" cy="34994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089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529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  <p15:guide id="4" pos="218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047FC5F-0A63-9541-AD3D-C28B6D1A1321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B7738037-6FB8-D84E-9F5E-2CE1B9CA6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503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540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F8AFB1B-1B7C-3F40-ABDD-787ACA4F917A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D90F793D-C45E-F94C-BF45-7F2BBF16F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419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pos="540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64E4442-DB06-204F-87C7-B7F195274696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6AE495CA-F431-2C4C-9B8C-302A06640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3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98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3" pos="5405" userDrawn="1">
          <p15:clr>
            <a:srgbClr val="FBAE40"/>
          </p15:clr>
        </p15:guide>
        <p15:guide id="4" pos="52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4771F6-2CAD-9A46-B3F0-45888969E4CC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8536054D-EAF8-1E49-B819-875B53F0E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590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74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orient="horz" pos="1593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569E090-45DA-BC49-88CC-241A228B8144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5B3B2A5C-B19E-AB46-829E-508E93FB14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Pladsholder til slidenummer 5">
            <a:extLst>
              <a:ext uri="{FF2B5EF4-FFF2-40B4-BE49-F238E27FC236}">
                <a16:creationId xmlns:a16="http://schemas.microsoft.com/office/drawing/2014/main" id="{002B6CA9-E962-3A46-B063-0B420C79B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768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593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pos="71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202D328-0317-2E4C-9864-D98C57B3E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2000" y="2671200"/>
            <a:ext cx="8013703" cy="1515600"/>
          </a:xfrm>
          <a:prstGeom prst="rect">
            <a:avLst/>
          </a:prstGeom>
        </p:spPr>
      </p:pic>
      <p:sp>
        <p:nvSpPr>
          <p:cNvPr id="5" name="Undertitel 2">
            <a:extLst>
              <a:ext uri="{FF2B5EF4-FFF2-40B4-BE49-F238E27FC236}">
                <a16:creationId xmlns:a16="http://schemas.microsoft.com/office/drawing/2014/main" id="{200FA8DB-36A5-4447-A4E3-3D89250318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6955D5B-6EA5-EC46-9DCB-14174EA1AE7F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9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BBF8D5A-FB56-8148-9D63-065EDB5CBE73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227BB0F7-EDB2-5E4C-BA8C-20DA97647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3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860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51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orient="horz" pos="1593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1DD113E-87CC-3A45-8FE3-80B501F00035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612CD28-205E-494C-A693-E22B133C11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9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Salling Group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Rosbjergvej 33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8220 Brabrand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+45 8778 5000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sallinggroup.com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>
            <a:extLst>
              <a:ext uri="{FF2B5EF4-FFF2-40B4-BE49-F238E27FC236}">
                <a16:creationId xmlns:a16="http://schemas.microsoft.com/office/drawing/2014/main" id="{0619B1F4-6D5A-D345-9062-F3357B9948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7FD87F8-EA4D-A847-B58E-D5B9CFF6EBBD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bg1"/>
                </a:solidFill>
              </a:rPr>
              <a:t>Salling Group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Rosbjergvej 33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8220 Brabrand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+45 8778 5000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sallinggroup.com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9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B8E5D77C-1B97-4047-979B-BC6695BE4534}"/>
              </a:ext>
            </a:extLst>
          </p:cNvPr>
          <p:cNvSpPr/>
          <p:nvPr userDrawn="1"/>
        </p:nvSpPr>
        <p:spPr>
          <a:xfrm>
            <a:off x="947738" y="1687473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0D33183-02EA-9F4B-A4CA-CCBAEE03F0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12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accent3"/>
                </a:solidFill>
              </a:rPr>
              <a:t>Salling Group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Rosbjergvej 33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8220 Brabrand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+45 8778 5000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sallinggroup.com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97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BEF06A6D-8355-C141-87AA-54DF113658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6758710-B2E4-D441-8CB7-6E277FFE8BE5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53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5" name="Undertitel 2">
            <a:extLst>
              <a:ext uri="{FF2B5EF4-FFF2-40B4-BE49-F238E27FC236}">
                <a16:creationId xmlns:a16="http://schemas.microsoft.com/office/drawing/2014/main" id="{EF9FC228-5EBA-2A4F-B8F9-CC580BF07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BECBE96-3929-8942-BE44-0C9DAF658CD0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63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C3F388B0-85A9-EC4E-BE04-68D35A9BA1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059415A-6368-5B4A-9CDD-884E0C1B6E8B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174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902890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400" b="0" i="0" baseline="0" dirty="0"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0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1DD113E-87CC-3A45-8FE3-80B501F00035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BC4457-335F-EE46-A7EA-F03C1197E8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97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9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0619B1F4-6D5A-D345-9062-F3357B9948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7FD87F8-EA4D-A847-B58E-D5B9CFF6EBBD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85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9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5632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pic>
        <p:nvPicPr>
          <p:cNvPr id="7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84" y="6264000"/>
            <a:ext cx="1065600" cy="2016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8E5D77C-1B97-4047-979B-BC6695BE4534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87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28036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16" imgH="216" progId="TCLayout.ActiveDocument.1">
                  <p:embed/>
                </p:oleObj>
              </mc:Choice>
              <mc:Fallback>
                <p:oleObj name="think-cell Slide" r:id="rId3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54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981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3" Type="http://schemas.openxmlformats.org/officeDocument/2006/relationships/slideLayout" Target="../slideLayouts/slideLayout11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2.xml"/><Relationship Id="rId9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6.bin"/><Relationship Id="rId5" Type="http://schemas.openxmlformats.org/officeDocument/2006/relationships/tags" Target="../tags/tag9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7331402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216" imgH="216" progId="TCLayout.ActiveDocument.1">
                  <p:embed/>
                </p:oleObj>
              </mc:Choice>
              <mc:Fallback>
                <p:oleObj name="think-cell Slide" r:id="rId11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48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725" r:id="rId3"/>
    <p:sldLayoutId id="2147483649" r:id="rId4"/>
    <p:sldLayoutId id="2147483726" r:id="rId5"/>
    <p:sldLayoutId id="2147483709" r:id="rId6"/>
    <p:sldLayoutId id="2147483708" r:id="rId7"/>
    <p:sldLayoutId id="2147483710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899426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400" b="0" i="0" baseline="0" dirty="0" err="1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5C6CCA-A5BF-D84A-B70E-FFC62F945CE9}"/>
              </a:ext>
            </a:extLst>
          </p:cNvPr>
          <p:cNvSpPr/>
          <p:nvPr userDrawn="1"/>
        </p:nvSpPr>
        <p:spPr>
          <a:xfrm>
            <a:off x="10090495" y="6271487"/>
            <a:ext cx="637200" cy="1866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8CE85BD2-CC0A-DB42-B43D-115CF913C23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800" y="365125"/>
            <a:ext cx="10515000" cy="1045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0" r:id="rId3"/>
    <p:sldLayoutId id="2147483692" r:id="rId4"/>
    <p:sldLayoutId id="214748369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200" b="0" i="0" kern="1200" baseline="0" dirty="0">
          <a:solidFill>
            <a:schemeClr val="tx1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641947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Billede 3">
            <a:extLst>
              <a:ext uri="{FF2B5EF4-FFF2-40B4-BE49-F238E27FC236}">
                <a16:creationId xmlns:a16="http://schemas.microsoft.com/office/drawing/2014/main" id="{7BFEEE63-D1C9-644C-B961-F06F926E89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5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0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94" r:id="rId2"/>
    <p:sldLayoutId id="214748373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038BA93E-C61C-7044-8901-794CDFD4174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4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8" r:id="rId2"/>
    <p:sldLayoutId id="214748374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7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B79A863E-117F-7C08-272A-34A58016A28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 anchor="ctr"/>
          <a:lstStyle/>
          <a:p>
            <a:r>
              <a:rPr lang="da-DK" sz="6000" i="1" dirty="0"/>
              <a:t>DCH Fladså bestyrelsesmøde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683ECD0-E06F-3C32-2F2E-0794ADDBDB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da-DK" dirty="0"/>
              <a:t>28.01.2025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E29D158-6902-00CC-3E73-31B69452C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28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F6BB28-FB06-4259-A600-ABC0F25E3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6" name="Pladsholder til indhold 4">
            <a:extLst>
              <a:ext uri="{FF2B5EF4-FFF2-40B4-BE49-F238E27FC236}">
                <a16:creationId xmlns:a16="http://schemas.microsoft.com/office/drawing/2014/main" id="{2B87A6E1-26D2-4D0A-8263-02D34C6CD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374246"/>
              </p:ext>
            </p:extLst>
          </p:nvPr>
        </p:nvGraphicFramePr>
        <p:xfrm>
          <a:off x="778560" y="140677"/>
          <a:ext cx="10515601" cy="95259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9730">
                  <a:extLst>
                    <a:ext uri="{9D8B030D-6E8A-4147-A177-3AD203B41FA5}">
                      <a16:colId xmlns:a16="http://schemas.microsoft.com/office/drawing/2014/main" val="2867405064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1909667729"/>
                    </a:ext>
                  </a:extLst>
                </a:gridCol>
                <a:gridCol w="963438">
                  <a:extLst>
                    <a:ext uri="{9D8B030D-6E8A-4147-A177-3AD203B41FA5}">
                      <a16:colId xmlns:a16="http://schemas.microsoft.com/office/drawing/2014/main" val="3983769350"/>
                    </a:ext>
                  </a:extLst>
                </a:gridCol>
                <a:gridCol w="3179298">
                  <a:extLst>
                    <a:ext uri="{9D8B030D-6E8A-4147-A177-3AD203B41FA5}">
                      <a16:colId xmlns:a16="http://schemas.microsoft.com/office/drawing/2014/main" val="3855851844"/>
                    </a:ext>
                  </a:extLst>
                </a:gridCol>
                <a:gridCol w="1025612">
                  <a:extLst>
                    <a:ext uri="{9D8B030D-6E8A-4147-A177-3AD203B41FA5}">
                      <a16:colId xmlns:a16="http://schemas.microsoft.com/office/drawing/2014/main" val="141893826"/>
                    </a:ext>
                  </a:extLst>
                </a:gridCol>
                <a:gridCol w="871331">
                  <a:extLst>
                    <a:ext uri="{9D8B030D-6E8A-4147-A177-3AD203B41FA5}">
                      <a16:colId xmlns:a16="http://schemas.microsoft.com/office/drawing/2014/main" val="1545841543"/>
                    </a:ext>
                  </a:extLst>
                </a:gridCol>
              </a:tblGrid>
              <a:tr h="755298">
                <a:tc>
                  <a:txBody>
                    <a:bodyPr/>
                    <a:lstStyle/>
                    <a:p>
                      <a:r>
                        <a:rPr lang="da-DK" sz="1200" dirty="0"/>
                        <a:t>Emne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Forberedelse/beslutning/ orientering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Anslået tid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Referat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Ansvarlig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Deadline 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8577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pPr rtl="0"/>
                      <a:r>
                        <a:rPr lang="da-D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Konstituering af bestyrelsen</a:t>
                      </a:r>
                    </a:p>
                    <a:p>
                      <a:pPr rtl="0"/>
                      <a:r>
                        <a:rPr lang="da-D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Sekretær, næstformand, bestyrelsesmedlem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Beslutning 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20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Birthe valgtes til næstformand, Lisbeth som bestyrelsesmedlem og Gerner valgtes til sekretær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Jeanne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74539"/>
                  </a:ext>
                </a:extLst>
              </a:tr>
              <a:tr h="757533">
                <a:tc>
                  <a:txBody>
                    <a:bodyPr/>
                    <a:lstStyle/>
                    <a:p>
                      <a:pPr rtl="0"/>
                      <a:r>
                        <a:rPr lang="da-D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Fælles arbejdsmetode, vi bakker hinanden og klubben positivt op.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Vigtigt at respektere fælles beslutninger i bestyrelsen, uanset eventuelle uenigheder internt i bestyrelsen. Denne linje er der fuld enighed om.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Jeanne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7719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pPr rtl="0"/>
                      <a:r>
                        <a:rPr lang="da-D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Beskrivelse af bestyrelse, samt billede til FB og klubmodul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 et par ord om jer selv.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20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Klubmodul blev forevist.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Beskrivelse af bestyrelse sendes til Margit, som lægger det på klubmodulet.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Kort vending omkring billeder af bestyrelsen – OK til fællesbilleder.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Margit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28686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i="0" dirty="0">
                          <a:latin typeface="+mn-lt"/>
                        </a:rPr>
                        <a:t>Gennemgang af vedtægter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Beslutning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20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Birthe gennemskriver vedtægterne med særlig fokus på punkterne 5, 6 og 8. Nyt udkast rundsendes til godkendelse hos den samlede bestyrelse.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Birthe og Jeanne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25487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Ansvarsområder, fællesmail, hjemmeside, klubmodul, </a:t>
                      </a:r>
                      <a:r>
                        <a:rPr lang="da-DK" sz="1200" dirty="0" err="1">
                          <a:latin typeface="+mn-lt"/>
                        </a:rPr>
                        <a:t>facebook</a:t>
                      </a:r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+mn-lt"/>
                        </a:rPr>
                        <a:t>Beslutning</a:t>
                      </a:r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15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Margit sidder pt med alt – byrden skal spredes lidt mere ud.</a:t>
                      </a:r>
                    </a:p>
                    <a:p>
                      <a:r>
                        <a:rPr lang="da-DK" sz="1200" b="1" dirty="0">
                          <a:latin typeface="+mn-lt"/>
                        </a:rPr>
                        <a:t>Fællesmail: </a:t>
                      </a:r>
                      <a:r>
                        <a:rPr lang="da-DK" sz="1200" dirty="0">
                          <a:latin typeface="+mn-lt"/>
                        </a:rPr>
                        <a:t>Margit – læses mindst 1 gang pr uge. Mulighed for at andre læser med i ferieperioder o.l. </a:t>
                      </a:r>
                    </a:p>
                    <a:p>
                      <a:r>
                        <a:rPr lang="da-DK" sz="1200" b="1" dirty="0">
                          <a:latin typeface="+mn-lt"/>
                        </a:rPr>
                        <a:t>Klubmodul: </a:t>
                      </a:r>
                      <a:r>
                        <a:rPr lang="da-DK" sz="1200" dirty="0">
                          <a:latin typeface="+mn-lt"/>
                        </a:rPr>
                        <a:t>Margit </a:t>
                      </a:r>
                    </a:p>
                    <a:p>
                      <a:r>
                        <a:rPr lang="da-DK" sz="1200" b="1" dirty="0">
                          <a:latin typeface="+mn-lt"/>
                        </a:rPr>
                        <a:t>Hjemmeside</a:t>
                      </a:r>
                      <a:r>
                        <a:rPr lang="da-DK" sz="1200" dirty="0">
                          <a:latin typeface="+mn-lt"/>
                        </a:rPr>
                        <a:t>: Jeanne</a:t>
                      </a:r>
                    </a:p>
                    <a:p>
                      <a:r>
                        <a:rPr lang="da-DK" sz="1200" b="1" dirty="0">
                          <a:latin typeface="+mn-lt"/>
                        </a:rPr>
                        <a:t>Facebook:</a:t>
                      </a:r>
                      <a:r>
                        <a:rPr lang="da-DK" sz="1200" dirty="0">
                          <a:latin typeface="+mn-lt"/>
                        </a:rPr>
                        <a:t> Jeanne, som DCH</a:t>
                      </a:r>
                    </a:p>
                    <a:p>
                      <a:r>
                        <a:rPr lang="da-DK" sz="1200" dirty="0">
                          <a:latin typeface="+mn-lt"/>
                        </a:rPr>
                        <a:t>Ønske om ”konkurrencemail”. Mulighed under klubmodul – afventer undervisning o.l.</a:t>
                      </a:r>
                    </a:p>
                    <a:p>
                      <a:r>
                        <a:rPr lang="da-DK" sz="1200" dirty="0">
                          <a:latin typeface="+mn-lt"/>
                        </a:rPr>
                        <a:t>Under DCH Danmark ligger ”DCH Håndbogen” https://dch-danmark.dk/cms/Clubdchdanmarkregnskab/ClubImages/DcHH%C3%A5ndbogen2024.6.pdf – bestyrelsen bør orientere sig i denne</a:t>
                      </a:r>
                    </a:p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82442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Trænerne ønsker niveaudeling på hold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15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Der ønskes oplæg fra trænerne, som følger DCH-rammer og –regler. </a:t>
                      </a:r>
                    </a:p>
                    <a:p>
                      <a:r>
                        <a:rPr lang="da-DK" sz="1200" dirty="0"/>
                        <a:t>Hjemmesiden bør opdateres til mere retvisende hold 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Jeanne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1145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Gennemgang af årshjul, Birthe kom med forslag til dette sidste år.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Beslutning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20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Forslag til årshjul gennemgået og justeret. Tilføjes: </a:t>
                      </a:r>
                    </a:p>
                    <a:p>
                      <a:r>
                        <a:rPr lang="da-DK" sz="1200" dirty="0">
                          <a:latin typeface="+mn-lt"/>
                        </a:rPr>
                        <a:t>- Trænermøde med bestyrelsen mere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da-DK" sz="1200" dirty="0">
                          <a:latin typeface="+mn-lt"/>
                        </a:rPr>
                        <a:t>Arbejdsdag x 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1200" dirty="0">
                          <a:latin typeface="+mn-lt"/>
                        </a:rPr>
                        <a:t>Efter godkendelse i bestyrelsen fremsendes til trænerne.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Birthe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9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8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F6BB28-FB06-4259-A600-ABC0F25E3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Pladsholder til indhold 4">
            <a:extLst>
              <a:ext uri="{FF2B5EF4-FFF2-40B4-BE49-F238E27FC236}">
                <a16:creationId xmlns:a16="http://schemas.microsoft.com/office/drawing/2014/main" id="{2B87A6E1-26D2-4D0A-8263-02D34C6CD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28310"/>
              </p:ext>
            </p:extLst>
          </p:nvPr>
        </p:nvGraphicFramePr>
        <p:xfrm>
          <a:off x="778560" y="140677"/>
          <a:ext cx="10515601" cy="60544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9730">
                  <a:extLst>
                    <a:ext uri="{9D8B030D-6E8A-4147-A177-3AD203B41FA5}">
                      <a16:colId xmlns:a16="http://schemas.microsoft.com/office/drawing/2014/main" val="2867405064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1909667729"/>
                    </a:ext>
                  </a:extLst>
                </a:gridCol>
                <a:gridCol w="963438">
                  <a:extLst>
                    <a:ext uri="{9D8B030D-6E8A-4147-A177-3AD203B41FA5}">
                      <a16:colId xmlns:a16="http://schemas.microsoft.com/office/drawing/2014/main" val="3983769350"/>
                    </a:ext>
                  </a:extLst>
                </a:gridCol>
                <a:gridCol w="3179298">
                  <a:extLst>
                    <a:ext uri="{9D8B030D-6E8A-4147-A177-3AD203B41FA5}">
                      <a16:colId xmlns:a16="http://schemas.microsoft.com/office/drawing/2014/main" val="3855851844"/>
                    </a:ext>
                  </a:extLst>
                </a:gridCol>
                <a:gridCol w="1025612">
                  <a:extLst>
                    <a:ext uri="{9D8B030D-6E8A-4147-A177-3AD203B41FA5}">
                      <a16:colId xmlns:a16="http://schemas.microsoft.com/office/drawing/2014/main" val="141893826"/>
                    </a:ext>
                  </a:extLst>
                </a:gridCol>
                <a:gridCol w="871331">
                  <a:extLst>
                    <a:ext uri="{9D8B030D-6E8A-4147-A177-3AD203B41FA5}">
                      <a16:colId xmlns:a16="http://schemas.microsoft.com/office/drawing/2014/main" val="1545841543"/>
                    </a:ext>
                  </a:extLst>
                </a:gridCol>
              </a:tblGrid>
              <a:tr h="755298">
                <a:tc>
                  <a:txBody>
                    <a:bodyPr/>
                    <a:lstStyle/>
                    <a:p>
                      <a:r>
                        <a:rPr lang="da-DK" sz="1200" dirty="0"/>
                        <a:t>Emne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Forberedelse/beslutning/ orientering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Anslået tid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Referat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Ansvarlig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Deadline 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8577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Rally konkurrence, skal der laves et budget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Forberedelse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Der forventes minimum 15 deltagere, plus lidt i åben klasse – estimeret 2.200 i indtægt. Randi kan anvende dette + eventuelle sponsorater osv.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Margit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74539"/>
                  </a:ext>
                </a:extLst>
              </a:tr>
              <a:tr h="757533">
                <a:tc>
                  <a:txBody>
                    <a:bodyPr/>
                    <a:lstStyle/>
                    <a:p>
                      <a:r>
                        <a:rPr lang="da-DK" sz="1200" dirty="0"/>
                        <a:t>Udkast til brochure, Birthe er kommet med forslag, er vedhæftet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Orientering/beslutning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Brochure fastholdes og justeres en smule i opsætning.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Birthe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7719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Fællesmøde med trænerne</a:t>
                      </a:r>
                    </a:p>
                    <a:p>
                      <a:r>
                        <a:rPr lang="da-DK" sz="1200" dirty="0"/>
                        <a:t>Forslag til dagsorden</a:t>
                      </a:r>
                    </a:p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Forberedelse/beslutning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15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Input til dagsorden til Jeanne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Jeanne og Randi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28686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Visitkort til foreningernes dag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Orientering/beslutning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Dækkes af brochure – visitkort udgår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25487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Deling af mødereferater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Beslutning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10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Ønske fra trænere at referater deles. Referater deles på hjemmeside. Fortrolige/personfølsomme informationer deles ikke.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Gerner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82442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dirty="0"/>
                        <a:t>Efteruddannelse for lokalforeningsinstruktør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Orientering/beslutning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Bringes med til fællesmøde med trænere som drøftelse af mulighed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Jeanne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1145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  <a:p>
                      <a:r>
                        <a:rPr lang="da-DK" sz="1200" dirty="0">
                          <a:latin typeface="+mn-lt"/>
                        </a:rPr>
                        <a:t>Tøj til trænerne, hvor langt er vi kommet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Orientering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10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Den tidligere beslutning fastholdes (375 </a:t>
                      </a:r>
                      <a:r>
                        <a:rPr lang="da-DK" sz="1200" dirty="0" err="1">
                          <a:latin typeface="+mn-lt"/>
                        </a:rPr>
                        <a:t>kr</a:t>
                      </a:r>
                      <a:r>
                        <a:rPr lang="da-DK" sz="1200" dirty="0">
                          <a:latin typeface="+mn-lt"/>
                        </a:rPr>
                        <a:t> pr træner) – afdækning af 3 valgmuligheder genoptages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Birthe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9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0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07EDB-FC21-FAF0-4422-DE4C9496D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2A31C4C-579A-4949-9D67-468239C57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Pladsholder til indhold 4">
            <a:extLst>
              <a:ext uri="{FF2B5EF4-FFF2-40B4-BE49-F238E27FC236}">
                <a16:creationId xmlns:a16="http://schemas.microsoft.com/office/drawing/2014/main" id="{3597E7F5-8223-38B3-3270-C9D07DBFB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74845"/>
              </p:ext>
            </p:extLst>
          </p:nvPr>
        </p:nvGraphicFramePr>
        <p:xfrm>
          <a:off x="778560" y="140677"/>
          <a:ext cx="10515601" cy="73010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9730">
                  <a:extLst>
                    <a:ext uri="{9D8B030D-6E8A-4147-A177-3AD203B41FA5}">
                      <a16:colId xmlns:a16="http://schemas.microsoft.com/office/drawing/2014/main" val="2867405064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1909667729"/>
                    </a:ext>
                  </a:extLst>
                </a:gridCol>
                <a:gridCol w="963438">
                  <a:extLst>
                    <a:ext uri="{9D8B030D-6E8A-4147-A177-3AD203B41FA5}">
                      <a16:colId xmlns:a16="http://schemas.microsoft.com/office/drawing/2014/main" val="3983769350"/>
                    </a:ext>
                  </a:extLst>
                </a:gridCol>
                <a:gridCol w="3179298">
                  <a:extLst>
                    <a:ext uri="{9D8B030D-6E8A-4147-A177-3AD203B41FA5}">
                      <a16:colId xmlns:a16="http://schemas.microsoft.com/office/drawing/2014/main" val="3855851844"/>
                    </a:ext>
                  </a:extLst>
                </a:gridCol>
                <a:gridCol w="1025612">
                  <a:extLst>
                    <a:ext uri="{9D8B030D-6E8A-4147-A177-3AD203B41FA5}">
                      <a16:colId xmlns:a16="http://schemas.microsoft.com/office/drawing/2014/main" val="141893826"/>
                    </a:ext>
                  </a:extLst>
                </a:gridCol>
                <a:gridCol w="871331">
                  <a:extLst>
                    <a:ext uri="{9D8B030D-6E8A-4147-A177-3AD203B41FA5}">
                      <a16:colId xmlns:a16="http://schemas.microsoft.com/office/drawing/2014/main" val="1545841543"/>
                    </a:ext>
                  </a:extLst>
                </a:gridCol>
              </a:tblGrid>
              <a:tr h="755298">
                <a:tc>
                  <a:txBody>
                    <a:bodyPr/>
                    <a:lstStyle/>
                    <a:p>
                      <a:r>
                        <a:rPr lang="da-DK" sz="1200" dirty="0"/>
                        <a:t>Emne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Forberedelse/beslutning/ orientering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Anslået tid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Referat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Ansvarlig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Deadline 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8577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i="0" dirty="0">
                          <a:latin typeface="+mn-lt"/>
                        </a:rPr>
                        <a:t>Ansøgning om plads til 40 fods container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Beslutning 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10 min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Margit ringer og afsøger kontakt til kommunen og videre proces.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Margit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74539"/>
                  </a:ext>
                </a:extLst>
              </a:tr>
              <a:tr h="757533"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Hvalpehold, Kan vi håndtere flere </a:t>
                      </a:r>
                      <a:r>
                        <a:rPr lang="da-DK" sz="1200" dirty="0" err="1">
                          <a:latin typeface="+mn-lt"/>
                        </a:rPr>
                        <a:t>unghunde</a:t>
                      </a:r>
                      <a:r>
                        <a:rPr lang="da-DK" sz="1200" dirty="0">
                          <a:latin typeface="+mn-lt"/>
                        </a:rPr>
                        <a:t>.</a:t>
                      </a:r>
                    </a:p>
                    <a:p>
                      <a:r>
                        <a:rPr lang="da-DK" sz="1200" dirty="0">
                          <a:latin typeface="+mn-lt"/>
                        </a:rPr>
                        <a:t>Opstart omkring foreningernes dag</a:t>
                      </a:r>
                    </a:p>
                    <a:p>
                      <a:pPr rtl="0"/>
                      <a:endParaRPr lang="da-DK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Orientering/beslutning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20 min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Der er ønske om oprettelse af et hvalpehold i foråret. Ib og </a:t>
                      </a:r>
                      <a:r>
                        <a:rPr lang="da-DK" sz="1200"/>
                        <a:t>Morten spørges</a:t>
                      </a:r>
                      <a:endParaRPr lang="da-DK" sz="1200" dirty="0"/>
                    </a:p>
                    <a:p>
                      <a:r>
                        <a:rPr lang="da-DK" sz="1200" dirty="0"/>
                        <a:t>Forespørgsel gentages i efteråret. </a:t>
                      </a:r>
                    </a:p>
                    <a:p>
                      <a:r>
                        <a:rPr lang="da-DK" sz="1200" dirty="0"/>
                        <a:t>Der tages forbehold for at holdet ikke oprettes ved for få tilmeldte (mindre end 5)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Margit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77190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28686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r>
                        <a:rPr lang="da-DK" sz="1200" i="0" dirty="0" err="1">
                          <a:latin typeface="+mn-lt"/>
                        </a:rPr>
                        <a:t>evt</a:t>
                      </a:r>
                      <a:endParaRPr lang="da-DK" sz="1200" i="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latin typeface="+mn-lt"/>
                        </a:rPr>
                        <a:t>Overvejelse om gennemskrivning af ”Spilleregler” for hvordan man agerer på træningspladsen, forsikringsforhold, vaccinationer, afbud, etc. Optages som punkt på næste bestyrelsesmøde. </a:t>
                      </a:r>
                    </a:p>
                    <a:p>
                      <a:endParaRPr lang="da-DK" sz="1200" dirty="0">
                        <a:latin typeface="+mn-lt"/>
                      </a:endParaRPr>
                    </a:p>
                    <a:p>
                      <a:r>
                        <a:rPr lang="da-DK" sz="1200" dirty="0">
                          <a:latin typeface="+mn-lt"/>
                        </a:rPr>
                        <a:t>Overvejelse af kontrol af vaccination og forsikring. Margit følger op på hvad man accepterer med kryds ved indmeldelse </a:t>
                      </a:r>
                      <a:r>
                        <a:rPr lang="da-DK" sz="1200">
                          <a:latin typeface="+mn-lt"/>
                        </a:rPr>
                        <a:t>i klub </a:t>
                      </a:r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25487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82442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1145"/>
                  </a:ext>
                </a:extLst>
              </a:tr>
              <a:tr h="723932">
                <a:tc>
                  <a:txBody>
                    <a:bodyPr/>
                    <a:lstStyle/>
                    <a:p>
                      <a:endParaRPr lang="da-DK" sz="1200" i="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9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74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6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1sOrqNQXG5s3cVlwCV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FlnwwQRumgqqOTdcsN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ront pag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E508FAAF-CABA-4F2F-937E-246ED192CC13}"/>
    </a:ext>
  </a:extLst>
</a:theme>
</file>

<file path=ppt/theme/theme2.xml><?xml version="1.0" encoding="utf-8"?>
<a:theme xmlns:a="http://schemas.openxmlformats.org/drawingml/2006/main" name="Sub pag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114BE291-6BA1-4B12-A959-99640CBC35FF}"/>
    </a:ext>
  </a:extLst>
</a:theme>
</file>

<file path=ppt/theme/theme3.xml><?xml version="1.0" encoding="utf-8"?>
<a:theme xmlns:a="http://schemas.openxmlformats.org/drawingml/2006/main" name="Sub page with full picture 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D06D57EF-6F53-4B0A-8A43-583966429264}"/>
    </a:ext>
  </a:extLst>
</a:theme>
</file>

<file path=ppt/theme/theme4.xml><?xml version="1.0" encoding="utf-8"?>
<a:theme xmlns:a="http://schemas.openxmlformats.org/drawingml/2006/main" name="Breaker / New section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33E827D3-6582-4DF2-B080-0A398FF50718}"/>
    </a:ext>
  </a:extLst>
</a:theme>
</file>

<file path=ppt/theme/theme5.xml><?xml version="1.0" encoding="utf-8"?>
<a:theme xmlns:a="http://schemas.openxmlformats.org/drawingml/2006/main" name="Agenda slid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91C602D3-CDC5-443C-A61F-C4938EFDF25B}"/>
    </a:ext>
  </a:extLst>
</a:theme>
</file>

<file path=ppt/theme/theme6.xml><?xml version="1.0" encoding="utf-8"?>
<a:theme xmlns:a="http://schemas.openxmlformats.org/drawingml/2006/main" name="End slid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C8A9E05C-916B-4115-B0F3-3C12D64EF554}"/>
    </a:ext>
  </a:extLst>
</a:theme>
</file>

<file path=ppt/theme/theme7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667</Words>
  <Application>Microsoft Office PowerPoint</Application>
  <PresentationFormat>Widescreen</PresentationFormat>
  <Paragraphs>126</Paragraphs>
  <Slides>4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6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Front pages</vt:lpstr>
      <vt:lpstr>Sub pages</vt:lpstr>
      <vt:lpstr>Sub page with full picture </vt:lpstr>
      <vt:lpstr>Breaker / New section</vt:lpstr>
      <vt:lpstr>Agenda slides</vt:lpstr>
      <vt:lpstr>End slides</vt:lpstr>
      <vt:lpstr>think-cell Slide</vt:lpstr>
      <vt:lpstr>28.01.2025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Anja Holm</dc:creator>
  <cp:lastModifiedBy>Jeanne Mercer</cp:lastModifiedBy>
  <cp:revision>58</cp:revision>
  <dcterms:created xsi:type="dcterms:W3CDTF">2019-07-09T06:46:37Z</dcterms:created>
  <dcterms:modified xsi:type="dcterms:W3CDTF">2025-01-29T18:04:48Z</dcterms:modified>
</cp:coreProperties>
</file>